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4" r:id="rId2"/>
    <p:sldId id="364" r:id="rId3"/>
    <p:sldId id="392" r:id="rId4"/>
    <p:sldId id="393" r:id="rId5"/>
    <p:sldId id="394" r:id="rId6"/>
    <p:sldId id="397" r:id="rId7"/>
    <p:sldId id="398" r:id="rId8"/>
    <p:sldId id="399" r:id="rId9"/>
    <p:sldId id="400" r:id="rId10"/>
    <p:sldId id="396" r:id="rId11"/>
    <p:sldId id="299" r:id="rId12"/>
    <p:sldId id="322" r:id="rId13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7459" autoAdjust="0"/>
  </p:normalViewPr>
  <p:slideViewPr>
    <p:cSldViewPr>
      <p:cViewPr varScale="1">
        <p:scale>
          <a:sx n="111" d="100"/>
          <a:sy n="111" d="100"/>
        </p:scale>
        <p:origin x="91" y="1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94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1038-0D35-46B6-8FDE-5083E01EB316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6D346-CEFF-42B0-9EA0-BF6A6CEE7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8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FCB9-5335-49EC-971E-E73A7FAEF396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F165D-A73A-4748-9C77-5243706A7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6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ДОБАВИТЬ </a:t>
            </a:r>
          </a:p>
          <a:p>
            <a:pPr lvl="0"/>
            <a:r>
              <a:rPr lang="ru-RU" dirty="0"/>
              <a:t>ЗАГОЛОВОК НЕ БОЛЕЕ </a:t>
            </a:r>
          </a:p>
          <a:p>
            <a:pPr lvl="0"/>
            <a:r>
              <a:rPr lang="ru-RU" dirty="0"/>
              <a:t>3-Х СТРОК - </a:t>
            </a:r>
            <a:r>
              <a:rPr lang="en-US" dirty="0"/>
              <a:t>ARIAL</a:t>
            </a:r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3651871"/>
            <a:ext cx="3168352" cy="648072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323528" y="1203598"/>
            <a:ext cx="4248472" cy="352874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067944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04326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4104456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4104456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563688"/>
            <a:ext cx="8497888" cy="309562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203598"/>
            <a:ext cx="8497888" cy="345571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  <p:sp>
        <p:nvSpPr>
          <p:cNvPr id="5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3291830"/>
            <a:ext cx="8497888" cy="1367483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 hasCustomPrompt="1"/>
          </p:nvPr>
        </p:nvSpPr>
        <p:spPr>
          <a:xfrm>
            <a:off x="323528" y="1275606"/>
            <a:ext cx="8497888" cy="1656184"/>
          </a:xfrm>
        </p:spPr>
        <p:txBody>
          <a:bodyPr>
            <a:normAutofit/>
          </a:bodyPr>
          <a:lstStyle>
            <a:lvl1pPr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требуемый контент </a:t>
            </a:r>
          </a:p>
          <a:p>
            <a:pPr lvl="0"/>
            <a:r>
              <a:rPr lang="ru-RU" dirty="0"/>
              <a:t>(текст, изображения, таблицы и др.)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2643758"/>
            <a:ext cx="7056784" cy="792088"/>
          </a:xfrm>
        </p:spPr>
        <p:txBody>
          <a:bodyPr>
            <a:noAutofit/>
          </a:bodyPr>
          <a:lstStyle>
            <a:lvl1pPr marL="0" algn="ct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  <a:p>
            <a:pPr lvl="0"/>
            <a:r>
              <a:rPr lang="ru-RU" dirty="0"/>
              <a:t>ДВЕ СТРОКИ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3678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УКАЖИТЕ НАЗВАНИЕ РАЗДЕЛА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7574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Поблагодарите слушателей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08" y="1779662"/>
            <a:ext cx="3168352" cy="792088"/>
          </a:xfrm>
        </p:spPr>
        <p:txBody>
          <a:bodyPr>
            <a:normAutofit/>
          </a:bodyPr>
          <a:lstStyle>
            <a:lvl1pPr marL="0" algn="ctr">
              <a:buNone/>
              <a:defRPr sz="1600" b="0" i="0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и контакты не более 3-х строк в этом месте.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ДОБАВИТЬ </a:t>
            </a:r>
          </a:p>
          <a:p>
            <a:pPr lvl="0"/>
            <a:r>
              <a:rPr lang="ru-RU" dirty="0"/>
              <a:t>ЗАГОЛОВОК НЕ БОЛЕЕ </a:t>
            </a:r>
          </a:p>
          <a:p>
            <a:pPr lvl="0"/>
            <a:r>
              <a:rPr lang="ru-RU" dirty="0"/>
              <a:t>3-Х СТРОК - </a:t>
            </a:r>
            <a:r>
              <a:rPr lang="en-US" dirty="0"/>
              <a:t>ARIAL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19622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Поблагодарите слушателей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ДОБАВИТЬ </a:t>
            </a:r>
          </a:p>
          <a:p>
            <a:pPr lvl="0"/>
            <a:r>
              <a:rPr lang="ru-RU" dirty="0"/>
              <a:t>ЗАГОЛОВОК НЕ БОЛЕЕ </a:t>
            </a:r>
          </a:p>
          <a:p>
            <a:pPr lvl="0"/>
            <a:r>
              <a:rPr lang="ru-RU" dirty="0"/>
              <a:t>3-Х СТРОК - </a:t>
            </a:r>
            <a:r>
              <a:rPr lang="en-US" dirty="0"/>
              <a:t>ARIAL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4427984" y="120359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76056" y="131170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4427984" y="228371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076056" y="239182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4427984" y="336383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076056" y="347194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427538" y="1203325"/>
            <a:ext cx="4321175" cy="3529013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299525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</a:t>
            </a:r>
            <a:r>
              <a:rPr lang="en-US" dirty="0"/>
              <a:t>3x4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9952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</a:t>
            </a:r>
            <a:r>
              <a:rPr lang="en-US" dirty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10436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/>
              <a:t>Нажмите на иконку в центре, чтобы вставить изображение 1х1</a:t>
            </a:r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32" y="1203598"/>
            <a:ext cx="381642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860032" y="1779662"/>
            <a:ext cx="3816425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  <a:r>
              <a:rPr lang="en-US" dirty="0"/>
              <a:t> </a:t>
            </a:r>
            <a:r>
              <a:rPr lang="ru-RU" dirty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Добавьте в это поле основной текст слайда</a:t>
            </a:r>
          </a:p>
        </p:txBody>
      </p:sp>
      <p:sp>
        <p:nvSpPr>
          <p:cNvPr id="9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323528" y="156343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1600" y="167155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323528" y="264355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971600" y="275167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323528" y="372367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/>
              <a:t>Рис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971600" y="383179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0D7D-EC8D-4268-AF7C-2DF49FB31B6A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00EF-BEE7-4D3A-A32E-D3F8C7F65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3" r:id="rId7"/>
    <p:sldLayoutId id="2147483664" r:id="rId8"/>
    <p:sldLayoutId id="2147483655" r:id="rId9"/>
    <p:sldLayoutId id="2147483656" r:id="rId10"/>
    <p:sldLayoutId id="2147483665" r:id="rId11"/>
    <p:sldLayoutId id="2147483666" r:id="rId12"/>
    <p:sldLayoutId id="2147483667" r:id="rId13"/>
    <p:sldLayoutId id="2147483658" r:id="rId14"/>
    <p:sldLayoutId id="2147483670" r:id="rId15"/>
    <p:sldLayoutId id="2147483659" r:id="rId16"/>
    <p:sldLayoutId id="2147483660" r:id="rId17"/>
    <p:sldLayoutId id="2147483669" r:id="rId18"/>
    <p:sldLayoutId id="2147483661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067944" y="1995686"/>
            <a:ext cx="4321249" cy="1367284"/>
          </a:xfrm>
        </p:spPr>
        <p:txBody>
          <a:bodyPr/>
          <a:lstStyle/>
          <a:p>
            <a:r>
              <a:rPr lang="ru-RU" sz="1800" b="0" dirty="0"/>
              <a:t>О деятельности СНИЛ «Разработка управленческих решений и развитие молодежного предпринимательства»</a:t>
            </a:r>
            <a:br>
              <a:rPr lang="ru-RU" sz="1800" b="0" dirty="0"/>
            </a:br>
            <a:r>
              <a:rPr lang="ru-RU" sz="1800" b="0" dirty="0"/>
              <a:t>Байкальского государственного университета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067944" y="3651870"/>
            <a:ext cx="4752528" cy="936103"/>
          </a:xfrm>
        </p:spPr>
        <p:txBody>
          <a:bodyPr>
            <a:normAutofit fontScale="92500"/>
          </a:bodyPr>
          <a:lstStyle/>
          <a:p>
            <a:r>
              <a:rPr lang="ru-RU" dirty="0"/>
              <a:t>Скоробогатова Юлия Александровна</a:t>
            </a:r>
          </a:p>
          <a:p>
            <a:r>
              <a:rPr lang="ru-RU" dirty="0"/>
              <a:t>К.э.н., доцент,</a:t>
            </a:r>
          </a:p>
          <a:p>
            <a:r>
              <a:rPr lang="ru-RU" dirty="0"/>
              <a:t>отв. рук </a:t>
            </a:r>
            <a:r>
              <a:rPr lang="ru-RU" dirty="0" err="1"/>
              <a:t>СНИЛс</a:t>
            </a:r>
            <a:r>
              <a:rPr lang="ru-RU" dirty="0"/>
              <a:t>, преподаватель кафедры </a:t>
            </a:r>
            <a:r>
              <a:rPr lang="ru-RU" dirty="0" err="1"/>
              <a:t>ЭПиПД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308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0" y="1491630"/>
            <a:ext cx="8820944" cy="365187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Также в рамках СНИЛ ежегодными и масштабными для достижения поставленной цели, путем решения прописанных задач СНИЛ являются следующие мероприятия (</a:t>
            </a:r>
            <a:r>
              <a:rPr lang="ru-RU" b="1" dirty="0">
                <a:solidFill>
                  <a:srgbClr val="FF0000"/>
                </a:solidFill>
              </a:rPr>
              <a:t>новые в 2023-2024 уч. гг.</a:t>
            </a:r>
            <a:r>
              <a:rPr lang="ru-RU" b="1" dirty="0"/>
              <a:t>):</a:t>
            </a:r>
          </a:p>
          <a:p>
            <a:pPr marL="0" indent="0" algn="l"/>
            <a:r>
              <a:rPr lang="ru-RU" dirty="0"/>
              <a:t>5. Встреча с бизнес-консультантом по вопросам роли и значимости малого бизнеса. </a:t>
            </a:r>
            <a:r>
              <a:rPr lang="ru-RU" i="1" dirty="0"/>
              <a:t>В формате круглого стола с практикующим </a:t>
            </a:r>
            <a:r>
              <a:rPr lang="ru-RU" i="1" dirty="0" smtClean="0"/>
              <a:t>предпринимателем </a:t>
            </a:r>
            <a:r>
              <a:rPr lang="ru-RU" i="1" dirty="0" err="1" smtClean="0"/>
              <a:t>Сольским</a:t>
            </a:r>
            <a:r>
              <a:rPr lang="ru-RU" i="1" dirty="0" smtClean="0"/>
              <a:t> Борисом Викторовичем, </a:t>
            </a:r>
            <a:r>
              <a:rPr lang="ru-RU" i="1" dirty="0"/>
              <a:t>делящимся практическими аспектами бизнеса. </a:t>
            </a:r>
            <a:r>
              <a:rPr lang="ru-RU" i="1" dirty="0">
                <a:solidFill>
                  <a:srgbClr val="FF0000"/>
                </a:solidFill>
              </a:rPr>
              <a:t>Состоялось, </a:t>
            </a:r>
            <a:r>
              <a:rPr lang="ru-RU" i="1" dirty="0">
                <a:solidFill>
                  <a:srgbClr val="FF0000"/>
                </a:solidFill>
              </a:rPr>
              <a:t>февраль </a:t>
            </a:r>
            <a:r>
              <a:rPr lang="ru-RU" i="1" dirty="0">
                <a:solidFill>
                  <a:srgbClr val="FF0000"/>
                </a:solidFill>
              </a:rPr>
              <a:t>2024</a:t>
            </a:r>
            <a:endParaRPr lang="ru-RU" i="1" dirty="0">
              <a:solidFill>
                <a:srgbClr val="FF0000"/>
              </a:solidFill>
            </a:endParaRPr>
          </a:p>
          <a:p>
            <a:pPr marL="0" indent="0" algn="l"/>
            <a:r>
              <a:rPr lang="ru-RU" dirty="0"/>
              <a:t>6. Бизнес-квест для студентов начальных курсов «Разработай свой бизнес-план и представь инвестору». </a:t>
            </a:r>
            <a:r>
              <a:rPr lang="ru-RU" i="1" dirty="0"/>
              <a:t>В формате игровой модели по выработке и оформлению эффективной бизнес-идеи в виде квеста. </a:t>
            </a:r>
            <a:r>
              <a:rPr lang="ru-RU" i="1" dirty="0">
                <a:solidFill>
                  <a:srgbClr val="FF0000"/>
                </a:solidFill>
              </a:rPr>
              <a:t>Март, 2024</a:t>
            </a:r>
          </a:p>
          <a:p>
            <a:pPr marL="0" indent="0" algn="l"/>
            <a:r>
              <a:rPr lang="ru-RU" dirty="0"/>
              <a:t>7. Конкурс предпринимательских проектов среди студентов БГУ. </a:t>
            </a:r>
            <a:r>
              <a:rPr lang="ru-RU" i="1" dirty="0"/>
              <a:t>В формате питч-сессии перед потенциальными инвесторами (предприниматели региона) с предварительной разработкой описательной и расчетной частей бизнес-плана. </a:t>
            </a:r>
            <a:r>
              <a:rPr lang="ru-RU" i="1" dirty="0">
                <a:solidFill>
                  <a:srgbClr val="FF0000"/>
                </a:solidFill>
              </a:rPr>
              <a:t>Апрель, 2024</a:t>
            </a:r>
            <a:endParaRPr lang="ru-RU" dirty="0"/>
          </a:p>
          <a:p>
            <a:pPr algn="l">
              <a:buAutoNum type="arabicPeriod"/>
            </a:pP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/>
              <a:t>Результаты работы </a:t>
            </a:r>
            <a:br>
              <a:rPr lang="ru-RU" dirty="0"/>
            </a:br>
            <a:r>
              <a:rPr lang="ru-RU" dirty="0"/>
              <a:t>(за последние 3 года, либо с момента создания)</a:t>
            </a:r>
          </a:p>
        </p:txBody>
      </p:sp>
    </p:spTree>
    <p:extLst>
      <p:ext uri="{BB962C8B-B14F-4D97-AF65-F5344CB8AC3E}">
        <p14:creationId xmlns:p14="http://schemas.microsoft.com/office/powerpoint/2010/main" val="54220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Перспективные направления работы до 2025 года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107504" y="771550"/>
            <a:ext cx="4968552" cy="1440160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перспективных направлений развития СНИЛ «</a:t>
            </a:r>
            <a:r>
              <a:rPr lang="ru-RU" sz="1800" b="1" kern="1200" baseline="0" dirty="0">
                <a:solidFill>
                  <a:srgbClr val="17375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управленческих решений и развитие молодежного предпринимательства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выделены:</a:t>
            </a:r>
          </a:p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Расширение географии и количества участников проводимых конкурсов, олимпиад, конференций в рамках СНИЛ.</a:t>
            </a:r>
          </a:p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Выведение студенческой межвузовской олимпиады на всероссийский уровень.</a:t>
            </a:r>
          </a:p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Вовлечение большего числа учащейся молодежи в предпринимательскую деятельность и регистрация студенческих проектов во время или по окончании обучения.</a:t>
            </a:r>
          </a:p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и внедрение новых форм взаимодействия со студентами для поддержания их интереса к науке, экономике, предпринимательству.</a:t>
            </a:r>
          </a:p>
          <a:p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6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3256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251520" y="1563688"/>
            <a:ext cx="8712968" cy="3384326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/>
              <a:t>Цели </a:t>
            </a:r>
            <a:r>
              <a:rPr lang="ru-RU" b="1" dirty="0"/>
              <a:t>СНИЛ «</a:t>
            </a:r>
            <a:r>
              <a:rPr lang="ru-RU" sz="1800" b="1" dirty="0"/>
              <a:t>Разработка управленческих решений и развитие молодежного предпринимательства</a:t>
            </a:r>
            <a:r>
              <a:rPr lang="ru-RU" b="1" dirty="0"/>
              <a:t>» </a:t>
            </a:r>
            <a:r>
              <a:rPr lang="ru-RU" b="1" dirty="0" smtClean="0"/>
              <a:t>многоаспектные </a:t>
            </a:r>
            <a:r>
              <a:rPr lang="ru-RU" b="1" dirty="0"/>
              <a:t>и </a:t>
            </a:r>
            <a:r>
              <a:rPr lang="ru-RU" b="1" dirty="0" smtClean="0"/>
              <a:t>заключаются </a:t>
            </a:r>
            <a:r>
              <a:rPr lang="ru-RU" b="1" dirty="0"/>
              <a:t>в:</a:t>
            </a:r>
          </a:p>
          <a:p>
            <a:pPr algn="l"/>
            <a:endParaRPr lang="ru-RU" dirty="0"/>
          </a:p>
          <a:p>
            <a:pPr algn="just"/>
            <a:r>
              <a:rPr lang="ru-RU" dirty="0"/>
              <a:t>Активизации и поддержке научно-исследовательской деятельности студентов;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Выявлении и развитии способностей студентов для принятия управленческих решений, опираясь на отечественную и зарубежную практику;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Создании и развитии условий по приобщению студентов к организаторской, производственной, инновационной деятельности в сфере молодежного предпринимательства.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246183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23056" y="1563688"/>
            <a:ext cx="8497888" cy="3528342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/>
              <a:t>Основными задачами СНИЛ «</a:t>
            </a:r>
            <a:r>
              <a:rPr lang="ru-RU" sz="1800" b="1" dirty="0"/>
              <a:t>Разработка управленческих решений и развитие молодежного предпринимательства</a:t>
            </a:r>
            <a:r>
              <a:rPr lang="ru-RU" b="1" dirty="0"/>
              <a:t>» являются:</a:t>
            </a:r>
          </a:p>
          <a:p>
            <a:pPr algn="l"/>
            <a:endParaRPr lang="ru-RU" b="1" dirty="0"/>
          </a:p>
          <a:p>
            <a:pPr algn="l">
              <a:buAutoNum type="arabicPeriod"/>
            </a:pPr>
            <a:r>
              <a:rPr lang="ru-RU" dirty="0"/>
              <a:t>Углубленное усвоение студентами учебного материала и его применение в рамках проводимых конкурсов, олимпиад, конференций, при подготовке итоговых проектов на базе университета, на практике в деятельности хозяйствующих субъектов региона.</a:t>
            </a:r>
          </a:p>
          <a:p>
            <a:pPr algn="l">
              <a:buAutoNum type="arabicPeriod"/>
            </a:pPr>
            <a:r>
              <a:rPr lang="ru-RU" dirty="0"/>
              <a:t> Обучение студентов методикам решения управленческих задач, навыкам индивидуальной работы и работы в коллективе.</a:t>
            </a:r>
          </a:p>
          <a:p>
            <a:pPr algn="l">
              <a:buAutoNum type="arabicPeriod"/>
            </a:pPr>
            <a:r>
              <a:rPr lang="ru-RU" dirty="0"/>
              <a:t> Развитие способностей студентов грамотного оформления, представления, защиты, реализации предпринимательских проектов в отраслях экономики сферы производства или услуг.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306067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dirty="0"/>
              <a:t>Руководитель</a:t>
            </a:r>
          </a:p>
          <a:p>
            <a:r>
              <a:rPr lang="ru-RU" dirty="0"/>
              <a:t>Скоробогатова Юлия Александровна</a:t>
            </a:r>
          </a:p>
          <a:p>
            <a:r>
              <a:rPr lang="ru-RU" dirty="0"/>
              <a:t>к.э.н., доцент, доцент ВАК</a:t>
            </a:r>
          </a:p>
          <a:p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635896" y="195486"/>
            <a:ext cx="5112568" cy="1152128"/>
          </a:xfrm>
        </p:spPr>
        <p:txBody>
          <a:bodyPr/>
          <a:lstStyle/>
          <a:p>
            <a:r>
              <a:rPr lang="ru-RU" dirty="0"/>
              <a:t>Структура СНИЛ «</a:t>
            </a:r>
            <a:r>
              <a:rPr lang="ru-RU" sz="2000" b="0" dirty="0"/>
              <a:t>Разработка управленческих решений и развитие молодежного предпринимательства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6583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0" y="1491630"/>
            <a:ext cx="8820944" cy="365187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 рамках СНИЛ ежегодными и масштабными для достижения поставленной цели, путем решения прописанных задач СНИЛ являются следующие мероприятия (</a:t>
            </a:r>
            <a:r>
              <a:rPr lang="ru-RU" b="1" dirty="0">
                <a:solidFill>
                  <a:srgbClr val="FF0000"/>
                </a:solidFill>
              </a:rPr>
              <a:t>ежегодные с момента создания</a:t>
            </a:r>
            <a:r>
              <a:rPr lang="ru-RU" b="1" dirty="0"/>
              <a:t>):</a:t>
            </a:r>
          </a:p>
          <a:p>
            <a:pPr algn="l">
              <a:buAutoNum type="arabicPeriod"/>
            </a:pPr>
            <a:r>
              <a:rPr lang="ru-RU" dirty="0"/>
              <a:t>Публикационная активность студентов, магистрантов, аспирантов кафедры </a:t>
            </a:r>
            <a:r>
              <a:rPr lang="ru-RU" dirty="0" err="1"/>
              <a:t>ЭПиПД</a:t>
            </a:r>
            <a:r>
              <a:rPr lang="ru-RU" dirty="0"/>
              <a:t> в рамках проводимой на кафедре ежегодной международной научно-практической конференции «Развитие малого предпринимательства в Байкальском регионе» (3 неделя ноября, ежегодно).</a:t>
            </a:r>
          </a:p>
          <a:p>
            <a:pPr algn="l">
              <a:buAutoNum type="arabicPeriod"/>
            </a:pPr>
            <a:r>
              <a:rPr lang="ru-RU" dirty="0"/>
              <a:t>Участие и победы студентов кафедры </a:t>
            </a:r>
            <a:r>
              <a:rPr lang="ru-RU" dirty="0" err="1"/>
              <a:t>ЭПиПД</a:t>
            </a:r>
            <a:r>
              <a:rPr lang="ru-RU" dirty="0"/>
              <a:t> в рамках проводимой кафедрой ежегодной </a:t>
            </a:r>
            <a:r>
              <a:rPr lang="ru-RU" dirty="0" err="1"/>
              <a:t>внутривузовской</a:t>
            </a:r>
            <a:r>
              <a:rPr lang="ru-RU" dirty="0"/>
              <a:t> студенческой олимпиады по экономике «</a:t>
            </a:r>
            <a:r>
              <a:rPr lang="ru-RU" dirty="0" err="1"/>
              <a:t>Внутривуз</a:t>
            </a:r>
            <a:r>
              <a:rPr lang="ru-RU" dirty="0"/>
              <a:t>. Экономика» (февраль, ежегодно).</a:t>
            </a:r>
          </a:p>
          <a:p>
            <a:pPr algn="l">
              <a:buFont typeface="Arial" pitchFamily="34" charset="0"/>
              <a:buAutoNum type="arabicPeriod"/>
            </a:pPr>
            <a:r>
              <a:rPr lang="ru-RU" dirty="0"/>
              <a:t>Участие и победы студентов кафедры </a:t>
            </a:r>
            <a:r>
              <a:rPr lang="ru-RU" dirty="0" err="1"/>
              <a:t>ЭПиПД</a:t>
            </a:r>
            <a:r>
              <a:rPr lang="ru-RU" dirty="0"/>
              <a:t> в рамках проводимой кафедрой ежегодной межвузовской студенческой олимпиады по экономике «</a:t>
            </a:r>
            <a:r>
              <a:rPr lang="ru-RU" dirty="0" err="1"/>
              <a:t>Межвуз</a:t>
            </a:r>
            <a:r>
              <a:rPr lang="ru-RU" dirty="0"/>
              <a:t>. Экономика» (март, ежегодно).</a:t>
            </a:r>
          </a:p>
          <a:p>
            <a:pPr algn="l">
              <a:buFont typeface="Arial" pitchFamily="34" charset="0"/>
              <a:buAutoNum type="arabicPeriod"/>
            </a:pPr>
            <a:r>
              <a:rPr lang="ru-RU" dirty="0"/>
              <a:t>Подготовка и защита проектов студентами по организации нового предпринимательского начинания или по развитию деятельности существующего.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/>
              <a:t>Результаты работы </a:t>
            </a:r>
            <a:br>
              <a:rPr lang="ru-RU" dirty="0"/>
            </a:br>
            <a:r>
              <a:rPr lang="ru-RU" dirty="0"/>
              <a:t>(за последние 3 года и с момента создания)</a:t>
            </a:r>
          </a:p>
        </p:txBody>
      </p:sp>
    </p:spTree>
    <p:extLst>
      <p:ext uri="{BB962C8B-B14F-4D97-AF65-F5344CB8AC3E}">
        <p14:creationId xmlns:p14="http://schemas.microsoft.com/office/powerpoint/2010/main" val="160896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0" y="1491630"/>
            <a:ext cx="8820944" cy="3651870"/>
          </a:xfrm>
        </p:spPr>
        <p:txBody>
          <a:bodyPr>
            <a:normAutofit/>
          </a:bodyPr>
          <a:lstStyle/>
          <a:p>
            <a:pPr marL="0" indent="0"/>
            <a:r>
              <a:rPr lang="ru-RU" dirty="0"/>
              <a:t>Публикационная активность студентов БГУ в рамках международной научно-практической конференции «Развитие малого предпринимательства в Байкальском регионе»:</a:t>
            </a:r>
          </a:p>
          <a:p>
            <a:pPr marL="0" indent="0"/>
            <a:endParaRPr lang="ru-RU" dirty="0"/>
          </a:p>
          <a:p>
            <a:pPr marL="0" indent="0" algn="l"/>
            <a:r>
              <a:rPr lang="ru-RU" dirty="0">
                <a:highlight>
                  <a:srgbClr val="FFFF00"/>
                </a:highlight>
              </a:rPr>
              <a:t>2021-2022 (бакалавров - , магистрантов - , аспирантов - )</a:t>
            </a:r>
          </a:p>
          <a:p>
            <a:pPr marL="0" indent="0" algn="l"/>
            <a:endParaRPr lang="ru-RU" dirty="0">
              <a:highlight>
                <a:srgbClr val="FFFF00"/>
              </a:highlight>
            </a:endParaRPr>
          </a:p>
          <a:p>
            <a:pPr marL="0" indent="0" algn="l"/>
            <a:r>
              <a:rPr lang="ru-RU" dirty="0">
                <a:highlight>
                  <a:srgbClr val="FFFF00"/>
                </a:highlight>
              </a:rPr>
              <a:t>2022-2023 (бакалавров - , магистрантов - , аспирантов - )</a:t>
            </a:r>
          </a:p>
          <a:p>
            <a:pPr marL="0" indent="0" algn="l"/>
            <a:endParaRPr lang="ru-RU" dirty="0">
              <a:highlight>
                <a:srgbClr val="FFFF00"/>
              </a:highlight>
            </a:endParaRPr>
          </a:p>
          <a:p>
            <a:pPr marL="0" indent="0" algn="l"/>
            <a:r>
              <a:rPr lang="ru-RU" dirty="0">
                <a:highlight>
                  <a:srgbClr val="FFFF00"/>
                </a:highlight>
              </a:rPr>
              <a:t>2023-2024 (бакалавров - , магистрантов - , аспирантов - )</a:t>
            </a:r>
          </a:p>
          <a:p>
            <a:pPr marL="0" indent="0" algn="l"/>
            <a:endParaRPr lang="ru-RU" dirty="0"/>
          </a:p>
          <a:p>
            <a:pPr marL="0" indent="0" algn="l"/>
            <a:r>
              <a:rPr lang="ru-RU" dirty="0"/>
              <a:t>Основная тематика публикаций </a:t>
            </a:r>
            <a:r>
              <a:rPr lang="ru-RU" dirty="0">
                <a:highlight>
                  <a:srgbClr val="FFFF00"/>
                </a:highlight>
              </a:rPr>
              <a:t>………….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/>
              <a:t>Результаты работы </a:t>
            </a:r>
            <a:br>
              <a:rPr lang="ru-RU" dirty="0"/>
            </a:br>
            <a:r>
              <a:rPr lang="ru-RU" dirty="0"/>
              <a:t>(за последние 3 года, либо с момента создания)</a:t>
            </a:r>
          </a:p>
        </p:txBody>
      </p:sp>
    </p:spTree>
    <p:extLst>
      <p:ext uri="{BB962C8B-B14F-4D97-AF65-F5344CB8AC3E}">
        <p14:creationId xmlns:p14="http://schemas.microsoft.com/office/powerpoint/2010/main" val="111915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0" y="1491630"/>
            <a:ext cx="8820944" cy="3651870"/>
          </a:xfrm>
        </p:spPr>
        <p:txBody>
          <a:bodyPr>
            <a:normAutofit/>
          </a:bodyPr>
          <a:lstStyle/>
          <a:p>
            <a:pPr marL="0" indent="0"/>
            <a:r>
              <a:rPr lang="ru-RU" dirty="0"/>
              <a:t>Участие и победы студентов </a:t>
            </a:r>
            <a:r>
              <a:rPr lang="ru-RU" dirty="0" err="1"/>
              <a:t>внутривузовской</a:t>
            </a:r>
            <a:r>
              <a:rPr lang="ru-RU" dirty="0"/>
              <a:t> студенческой олимпиады по экономике «</a:t>
            </a:r>
            <a:r>
              <a:rPr lang="ru-RU" dirty="0" err="1"/>
              <a:t>Внутривуз</a:t>
            </a:r>
            <a:r>
              <a:rPr lang="ru-RU" dirty="0"/>
              <a:t>. Экономика»:</a:t>
            </a:r>
          </a:p>
          <a:p>
            <a:pPr marL="0" indent="0"/>
            <a:endParaRPr lang="ru-RU" dirty="0"/>
          </a:p>
          <a:p>
            <a:pPr marL="0" indent="0" algn="l"/>
            <a:r>
              <a:rPr lang="ru-RU" dirty="0">
                <a:highlight>
                  <a:srgbClr val="FFFF00"/>
                </a:highlight>
              </a:rPr>
              <a:t>2021-2022 (всего участников - , победители и призеры - )</a:t>
            </a:r>
          </a:p>
          <a:p>
            <a:pPr marL="0" indent="0" algn="l"/>
            <a:endParaRPr lang="ru-RU" dirty="0">
              <a:highlight>
                <a:srgbClr val="FFFF00"/>
              </a:highlight>
            </a:endParaRPr>
          </a:p>
          <a:p>
            <a:pPr marL="0" indent="0" algn="l"/>
            <a:r>
              <a:rPr lang="ru-RU" dirty="0">
                <a:highlight>
                  <a:srgbClr val="FFFF00"/>
                </a:highlight>
              </a:rPr>
              <a:t>2022-2023 (всего участников - , победители и призеры - )</a:t>
            </a:r>
          </a:p>
          <a:p>
            <a:pPr marL="0" indent="0" algn="l"/>
            <a:endParaRPr lang="ru-RU" dirty="0">
              <a:highlight>
                <a:srgbClr val="FFFF00"/>
              </a:highlight>
            </a:endParaRPr>
          </a:p>
          <a:p>
            <a:pPr marL="0" indent="0" algn="l"/>
            <a:r>
              <a:rPr lang="ru-RU" dirty="0">
                <a:highlight>
                  <a:srgbClr val="FFFF00"/>
                </a:highlight>
              </a:rPr>
              <a:t>2023-2024 (всего участников - , победители и призеры - )</a:t>
            </a:r>
          </a:p>
          <a:p>
            <a:pPr marL="0" indent="0" algn="l"/>
            <a:endParaRPr lang="ru-RU" dirty="0"/>
          </a:p>
          <a:p>
            <a:pPr marL="0" indent="0" algn="l"/>
            <a:r>
              <a:rPr lang="ru-RU" dirty="0"/>
              <a:t>Победители и призеры представляют честь университета в межвузовской олимпиаде по экономике.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/>
              <a:t>Результаты работы </a:t>
            </a:r>
            <a:br>
              <a:rPr lang="ru-RU" dirty="0"/>
            </a:br>
            <a:r>
              <a:rPr lang="ru-RU" dirty="0"/>
              <a:t>(за последние 3 года, либо с момента создания)</a:t>
            </a:r>
          </a:p>
        </p:txBody>
      </p:sp>
    </p:spTree>
    <p:extLst>
      <p:ext uri="{BB962C8B-B14F-4D97-AF65-F5344CB8AC3E}">
        <p14:creationId xmlns:p14="http://schemas.microsoft.com/office/powerpoint/2010/main" val="160196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0" y="1491630"/>
            <a:ext cx="8820944" cy="3651870"/>
          </a:xfrm>
        </p:spPr>
        <p:txBody>
          <a:bodyPr>
            <a:normAutofit/>
          </a:bodyPr>
          <a:lstStyle/>
          <a:p>
            <a:pPr marL="0" indent="0"/>
            <a:r>
              <a:rPr lang="ru-RU" dirty="0"/>
              <a:t>Участие и победы студентов межвузовской студенческой олимпиады по экономике «</a:t>
            </a:r>
            <a:r>
              <a:rPr lang="ru-RU" dirty="0" err="1"/>
              <a:t>Межвуз</a:t>
            </a:r>
            <a:r>
              <a:rPr lang="ru-RU" dirty="0"/>
              <a:t>. Экономика»:</a:t>
            </a:r>
          </a:p>
          <a:p>
            <a:pPr marL="0" indent="0"/>
            <a:endParaRPr lang="ru-RU" dirty="0"/>
          </a:p>
          <a:p>
            <a:pPr marL="0" indent="0" algn="l"/>
            <a:r>
              <a:rPr lang="ru-RU" dirty="0">
                <a:highlight>
                  <a:srgbClr val="FFFF00"/>
                </a:highlight>
              </a:rPr>
              <a:t>2021-2022 (всего участников - , победители и призеры - )</a:t>
            </a:r>
          </a:p>
          <a:p>
            <a:pPr marL="0" indent="0" algn="l"/>
            <a:endParaRPr lang="ru-RU" dirty="0">
              <a:highlight>
                <a:srgbClr val="FFFF00"/>
              </a:highlight>
            </a:endParaRPr>
          </a:p>
          <a:p>
            <a:pPr marL="0" indent="0" algn="l"/>
            <a:r>
              <a:rPr lang="ru-RU" dirty="0">
                <a:highlight>
                  <a:srgbClr val="FFFF00"/>
                </a:highlight>
              </a:rPr>
              <a:t>2022-2023 (всего участников - , победители и призеры - )</a:t>
            </a:r>
          </a:p>
          <a:p>
            <a:pPr marL="0" indent="0" algn="l"/>
            <a:endParaRPr lang="ru-RU" dirty="0">
              <a:highlight>
                <a:srgbClr val="FFFF00"/>
              </a:highlight>
            </a:endParaRPr>
          </a:p>
          <a:p>
            <a:pPr marL="0" indent="0" algn="l"/>
            <a:r>
              <a:rPr lang="ru-RU" dirty="0">
                <a:highlight>
                  <a:srgbClr val="FFFF00"/>
                </a:highlight>
              </a:rPr>
              <a:t>2023-2024 (всего участников - , победители и призеры - )</a:t>
            </a:r>
          </a:p>
          <a:p>
            <a:pPr marL="0" indent="0" algn="l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/>
              <a:t>Результаты работы </a:t>
            </a:r>
            <a:br>
              <a:rPr lang="ru-RU" dirty="0"/>
            </a:br>
            <a:r>
              <a:rPr lang="ru-RU" dirty="0"/>
              <a:t>(за последние 3 года, либо с момента создания)</a:t>
            </a:r>
          </a:p>
        </p:txBody>
      </p:sp>
    </p:spTree>
    <p:extLst>
      <p:ext uri="{BB962C8B-B14F-4D97-AF65-F5344CB8AC3E}">
        <p14:creationId xmlns:p14="http://schemas.microsoft.com/office/powerpoint/2010/main" val="27465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0" y="1491630"/>
            <a:ext cx="8820944" cy="365187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ru-RU" dirty="0"/>
              <a:t>Подготовка и защита проектов студентами по организации нового предпринимательского начинания или по развитию деятельности существующего:</a:t>
            </a:r>
          </a:p>
          <a:p>
            <a:pPr marL="0" indent="0"/>
            <a:endParaRPr lang="ru-RU" dirty="0"/>
          </a:p>
          <a:p>
            <a:pPr marL="0" indent="0" algn="l"/>
            <a:r>
              <a:rPr lang="ru-RU" dirty="0">
                <a:highlight>
                  <a:srgbClr val="FFFF00"/>
                </a:highlight>
              </a:rPr>
              <a:t>2021-2022 (бакалавров - , магистрантов - )</a:t>
            </a:r>
          </a:p>
          <a:p>
            <a:pPr marL="0" indent="0" algn="l"/>
            <a:endParaRPr lang="ru-RU" dirty="0">
              <a:highlight>
                <a:srgbClr val="FFFF00"/>
              </a:highlight>
            </a:endParaRPr>
          </a:p>
          <a:p>
            <a:pPr marL="0" indent="0" algn="l"/>
            <a:r>
              <a:rPr lang="ru-RU" dirty="0">
                <a:highlight>
                  <a:srgbClr val="FFFF00"/>
                </a:highlight>
              </a:rPr>
              <a:t>2022-2023 (бакалавров - , магистрантов - )</a:t>
            </a:r>
          </a:p>
          <a:p>
            <a:pPr marL="0" indent="0" algn="l"/>
            <a:endParaRPr lang="ru-RU" dirty="0">
              <a:highlight>
                <a:srgbClr val="FFFF00"/>
              </a:highlight>
            </a:endParaRPr>
          </a:p>
          <a:p>
            <a:pPr marL="0" indent="0" algn="l"/>
            <a:r>
              <a:rPr lang="ru-RU" dirty="0">
                <a:highlight>
                  <a:srgbClr val="FFFF00"/>
                </a:highlight>
              </a:rPr>
              <a:t>2023-2024 (бакалавров - , магистрантов - )</a:t>
            </a:r>
          </a:p>
          <a:p>
            <a:pPr marL="0" indent="0" algn="l"/>
            <a:endParaRPr lang="ru-RU" dirty="0"/>
          </a:p>
          <a:p>
            <a:pPr marL="0" indent="0" algn="l"/>
            <a:r>
              <a:rPr lang="ru-RU" dirty="0"/>
              <a:t>Все работы имеют прикладной аспект, предлагаемые решения носят экономическое обоснование и обоснованные управленческие решения.</a:t>
            </a:r>
          </a:p>
          <a:p>
            <a:pPr marL="0" indent="0" algn="l"/>
            <a:r>
              <a:rPr lang="ru-RU" dirty="0">
                <a:highlight>
                  <a:srgbClr val="FFFF00"/>
                </a:highlight>
              </a:rPr>
              <a:t>Основная тематика: ………………</a:t>
            </a:r>
          </a:p>
          <a:p>
            <a:pPr marL="0" indent="0" algn="l"/>
            <a:r>
              <a:rPr lang="ru-RU" dirty="0">
                <a:highlight>
                  <a:srgbClr val="FFFF00"/>
                </a:highlight>
              </a:rPr>
              <a:t>Отрасли: …………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/>
              <a:t>Результаты работы </a:t>
            </a:r>
            <a:br>
              <a:rPr lang="ru-RU" dirty="0"/>
            </a:br>
            <a:r>
              <a:rPr lang="ru-RU" dirty="0"/>
              <a:t>(за последние 3 года, либо с момента создания)</a:t>
            </a:r>
          </a:p>
        </p:txBody>
      </p:sp>
    </p:spTree>
    <p:extLst>
      <p:ext uri="{BB962C8B-B14F-4D97-AF65-F5344CB8AC3E}">
        <p14:creationId xmlns:p14="http://schemas.microsoft.com/office/powerpoint/2010/main" val="1214643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10399</TotalTime>
  <Words>774</Words>
  <Application>Microsoft Office PowerPoint</Application>
  <PresentationFormat>Экран (16:9)</PresentationFormat>
  <Paragraphs>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Колесник Юлия Игоревна</cp:lastModifiedBy>
  <cp:revision>1</cp:revision>
  <cp:lastPrinted>2022-06-06T08:49:15Z</cp:lastPrinted>
  <dcterms:created xsi:type="dcterms:W3CDTF">2019-04-08T11:18:29Z</dcterms:created>
  <dcterms:modified xsi:type="dcterms:W3CDTF">2024-02-26T02:28:06Z</dcterms:modified>
</cp:coreProperties>
</file>